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b0d4f49afc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b0d4f49afc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b10a43ae2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b10a43ae2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b0d4f49afc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b0d4f49afc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b10a43ae2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b10a43ae2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b10a43ae2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b10a43ae2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b60f4849f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b60f4849f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b0d4f49afc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b0d4f49afc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b0d4f49afc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b0d4f49afc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b0d4f49afc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b0d4f49afc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b0d4f49afc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b0d4f49afc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b0d4f49afc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b0d4f49afc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b0d4f49afc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b0d4f49afc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b0d4f49afc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b0d4f49afc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b60f4849f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b60f4849f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b10a43ae2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b10a43ae2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rive.google.com/file/d/1O7hi3S3hYdnni5XapKrtW_E88PAC9S6J/view?usp=share_link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hyperlink" Target="https://youtu.be/lB9xfm09E6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24h-global-air-traffic.cbergillos.com/#2.67/39.93/-1.12" TargetMode="External"/><Relationship Id="rId4" Type="http://schemas.openxmlformats.org/officeDocument/2006/relationships/hyperlink" Target="https://24h-global-air-traffic.cbergillos.com/#2.67/39.93/-1.12" TargetMode="External"/><Relationship Id="rId5" Type="http://schemas.openxmlformats.org/officeDocument/2006/relationships/hyperlink" Target="https://24h-global-air-traffic.cbergillos.com/#2.67/39.93/-1.12" TargetMode="External"/><Relationship Id="rId6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rive.google.com/file/d/1Hbyc56mAh4bOvOCX-otNIES41ht2uTsX/view?usp=share_link" TargetMode="External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rive.google.com/file/d/1CemXbXlYQ2nT69QvKkxbnCuMXuDMvhaF/view?usp=share_link" TargetMode="External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ive.google.com/file/d/1vwnTNKGyIWslM3cAfRTZtJ1OleYLQ2kt/view?usp=share_link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2.jpg"/><Relationship Id="rId6" Type="http://schemas.openxmlformats.org/officeDocument/2006/relationships/image" Target="../media/image7.jpg"/><Relationship Id="rId7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file/d/1f9B4fl9Vvd-8dVpSZ6nBos7qN1A-A0cX/view?usp=share_link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file/d/1khMj924nXrmHCOkguPsn-nBCXAcr977G/view?usp=share_link" TargetMode="External"/><Relationship Id="rId4" Type="http://schemas.openxmlformats.org/officeDocument/2006/relationships/hyperlink" Target="https://drive.google.com/file/d/1khMj924nXrmHCOkguPsn-nBCXAcr977G/view?usp=share_link" TargetMode="External"/><Relationship Id="rId5" Type="http://schemas.openxmlformats.org/officeDocument/2006/relationships/hyperlink" Target="https://drive.google.com/file/d/1khMj924nXrmHCOkguPsn-nBCXAcr977G/view?usp=share_link" TargetMode="External"/><Relationship Id="rId6" Type="http://schemas.openxmlformats.org/officeDocument/2006/relationships/hyperlink" Target="https://drive.google.com/file/d/1khMj924nXrmHCOkguPsn-nBCXAcr977G/view?usp=share_link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file/d/1woPbEU7aYSpzxxkp3SRH2eNTydYpSbiU/view?usp=share_link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313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860575" y="1161650"/>
            <a:ext cx="5337000" cy="22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7CB7B"/>
                </a:solidFill>
              </a:rPr>
              <a:t>ADS-B, sistema de radar </a:t>
            </a:r>
            <a:r>
              <a:rPr lang="es">
                <a:solidFill>
                  <a:srgbClr val="27CB7B"/>
                </a:solidFill>
              </a:rPr>
              <a:t>aéreo</a:t>
            </a:r>
            <a:r>
              <a:rPr lang="es">
                <a:solidFill>
                  <a:srgbClr val="27CB7B"/>
                </a:solidFill>
              </a:rPr>
              <a:t> secundario</a:t>
            </a:r>
            <a:endParaRPr>
              <a:solidFill>
                <a:srgbClr val="27CB7B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236025" y="4026150"/>
            <a:ext cx="3596100" cy="2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Antonio Roca Capdevila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56" name="Google Shape;56;p13"/>
          <p:cNvGrpSpPr/>
          <p:nvPr/>
        </p:nvGrpSpPr>
        <p:grpSpPr>
          <a:xfrm>
            <a:off x="-1356423" y="-1926575"/>
            <a:ext cx="4792850" cy="5012550"/>
            <a:chOff x="-2222898" y="-733975"/>
            <a:chExt cx="4792850" cy="5012550"/>
          </a:xfrm>
        </p:grpSpPr>
        <p:grpSp>
          <p:nvGrpSpPr>
            <p:cNvPr id="57" name="Google Shape;57;p13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58" name="Google Shape;58;p13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" name="Google Shape;60;p13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61" name="Google Shape;61;p13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" name="Google Shape;63;p13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64" name="Google Shape;64;p13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" name="Google Shape;66;p13"/>
          <p:cNvGrpSpPr/>
          <p:nvPr/>
        </p:nvGrpSpPr>
        <p:grpSpPr>
          <a:xfrm>
            <a:off x="-2706473" y="-243050"/>
            <a:ext cx="4792850" cy="5012550"/>
            <a:chOff x="-2222898" y="-733975"/>
            <a:chExt cx="4792850" cy="5012550"/>
          </a:xfrm>
        </p:grpSpPr>
        <p:grpSp>
          <p:nvGrpSpPr>
            <p:cNvPr id="67" name="Google Shape;67;p13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68" name="Google Shape;68;p13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" name="Google Shape;70;p13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71" name="Google Shape;71;p13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" name="Google Shape;73;p13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74" name="Google Shape;74;p13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313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22"/>
          <p:cNvGrpSpPr/>
          <p:nvPr/>
        </p:nvGrpSpPr>
        <p:grpSpPr>
          <a:xfrm>
            <a:off x="-1356423" y="-1926575"/>
            <a:ext cx="4792850" cy="5012550"/>
            <a:chOff x="-2222898" y="-733975"/>
            <a:chExt cx="4792850" cy="5012550"/>
          </a:xfrm>
        </p:grpSpPr>
        <p:grpSp>
          <p:nvGrpSpPr>
            <p:cNvPr id="294" name="Google Shape;294;p22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295" name="Google Shape;295;p22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2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7" name="Google Shape;297;p22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298" name="Google Shape;298;p22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2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0" name="Google Shape;300;p22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301" name="Google Shape;301;p22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2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3" name="Google Shape;303;p22"/>
          <p:cNvGrpSpPr/>
          <p:nvPr/>
        </p:nvGrpSpPr>
        <p:grpSpPr>
          <a:xfrm>
            <a:off x="-2706473" y="-243050"/>
            <a:ext cx="4792850" cy="5012550"/>
            <a:chOff x="-2222898" y="-733975"/>
            <a:chExt cx="4792850" cy="5012550"/>
          </a:xfrm>
        </p:grpSpPr>
        <p:grpSp>
          <p:nvGrpSpPr>
            <p:cNvPr id="304" name="Google Shape;304;p22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305" name="Google Shape;305;p22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2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7" name="Google Shape;307;p22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308" name="Google Shape;308;p22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2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0" name="Google Shape;310;p22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311" name="Google Shape;311;p22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2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3" name="Google Shape;313;p22"/>
          <p:cNvSpPr txBox="1"/>
          <p:nvPr/>
        </p:nvSpPr>
        <p:spPr>
          <a:xfrm>
            <a:off x="2888225" y="614525"/>
            <a:ext cx="558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27CB7B"/>
                </a:solidFill>
              </a:rPr>
              <a:t>Crear Script de </a:t>
            </a:r>
            <a:r>
              <a:rPr lang="es" sz="2200">
                <a:solidFill>
                  <a:srgbClr val="27CB7B"/>
                </a:solidFill>
              </a:rPr>
              <a:t>detección</a:t>
            </a:r>
            <a:r>
              <a:rPr lang="es" sz="2200">
                <a:solidFill>
                  <a:srgbClr val="27CB7B"/>
                </a:solidFill>
              </a:rPr>
              <a:t> y </a:t>
            </a:r>
            <a:r>
              <a:rPr lang="es" sz="2200">
                <a:solidFill>
                  <a:srgbClr val="27CB7B"/>
                </a:solidFill>
              </a:rPr>
              <a:t>notificación</a:t>
            </a:r>
            <a:endParaRPr sz="2200">
              <a:solidFill>
                <a:srgbClr val="27CB7B"/>
              </a:solidFill>
            </a:endParaRPr>
          </a:p>
        </p:txBody>
      </p:sp>
      <p:sp>
        <p:nvSpPr>
          <p:cNvPr id="314" name="Google Shape;314;p22"/>
          <p:cNvSpPr txBox="1"/>
          <p:nvPr/>
        </p:nvSpPr>
        <p:spPr>
          <a:xfrm>
            <a:off x="2788325" y="1367100"/>
            <a:ext cx="5888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7CB7B"/>
                </a:solidFill>
              </a:rPr>
              <a:t>Como podemos acceder a los datos de nuestro dispositivo e interactuar con ellos , crearemos un script que acceda al archivo json donde se reciben los datos en tiempo real , y en el momento que aparezca una aeronave que queramos modificar , enviaremos una </a:t>
            </a:r>
            <a:r>
              <a:rPr lang="es">
                <a:solidFill>
                  <a:srgbClr val="27CB7B"/>
                </a:solidFill>
              </a:rPr>
              <a:t>notificación</a:t>
            </a:r>
            <a:r>
              <a:rPr lang="es">
                <a:solidFill>
                  <a:srgbClr val="27CB7B"/>
                </a:solidFill>
              </a:rPr>
              <a:t> mediante la </a:t>
            </a:r>
            <a:r>
              <a:rPr lang="es">
                <a:solidFill>
                  <a:srgbClr val="27CB7B"/>
                </a:solidFill>
              </a:rPr>
              <a:t>aplicación</a:t>
            </a:r>
            <a:r>
              <a:rPr lang="es">
                <a:solidFill>
                  <a:srgbClr val="27CB7B"/>
                </a:solidFill>
              </a:rPr>
              <a:t> de Telegram.</a:t>
            </a:r>
            <a:endParaRPr>
              <a:solidFill>
                <a:srgbClr val="27CB7B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313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23"/>
          <p:cNvGrpSpPr/>
          <p:nvPr/>
        </p:nvGrpSpPr>
        <p:grpSpPr>
          <a:xfrm>
            <a:off x="-1356423" y="-1926575"/>
            <a:ext cx="4792850" cy="5012550"/>
            <a:chOff x="-2222898" y="-733975"/>
            <a:chExt cx="4792850" cy="5012550"/>
          </a:xfrm>
        </p:grpSpPr>
        <p:grpSp>
          <p:nvGrpSpPr>
            <p:cNvPr id="320" name="Google Shape;320;p23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321" name="Google Shape;321;p23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3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3" name="Google Shape;323;p23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324" name="Google Shape;324;p23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3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6" name="Google Shape;326;p23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327" name="Google Shape;327;p23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3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9" name="Google Shape;329;p23"/>
          <p:cNvGrpSpPr/>
          <p:nvPr/>
        </p:nvGrpSpPr>
        <p:grpSpPr>
          <a:xfrm>
            <a:off x="-2706473" y="-243050"/>
            <a:ext cx="4792850" cy="5012550"/>
            <a:chOff x="-2222898" y="-733975"/>
            <a:chExt cx="4792850" cy="5012550"/>
          </a:xfrm>
        </p:grpSpPr>
        <p:grpSp>
          <p:nvGrpSpPr>
            <p:cNvPr id="330" name="Google Shape;330;p23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331" name="Google Shape;331;p23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3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" name="Google Shape;333;p23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334" name="Google Shape;334;p23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3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" name="Google Shape;336;p23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337" name="Google Shape;337;p23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3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9" name="Google Shape;339;p23"/>
          <p:cNvSpPr txBox="1"/>
          <p:nvPr/>
        </p:nvSpPr>
        <p:spPr>
          <a:xfrm>
            <a:off x="2888225" y="614525"/>
            <a:ext cx="558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27CB7B"/>
                </a:solidFill>
              </a:rPr>
              <a:t>Crear </a:t>
            </a:r>
            <a:r>
              <a:rPr lang="es" sz="2200" u="sng">
                <a:solidFill>
                  <a:schemeClr val="hlink"/>
                </a:solidFill>
                <a:hlinkClick r:id="rId3"/>
              </a:rPr>
              <a:t>Script</a:t>
            </a:r>
            <a:r>
              <a:rPr lang="es" sz="2200">
                <a:solidFill>
                  <a:srgbClr val="27CB7B"/>
                </a:solidFill>
              </a:rPr>
              <a:t> de detección y notificación</a:t>
            </a:r>
            <a:endParaRPr sz="2200">
              <a:solidFill>
                <a:srgbClr val="27CB7B"/>
              </a:solidFill>
            </a:endParaRPr>
          </a:p>
        </p:txBody>
      </p:sp>
      <p:pic>
        <p:nvPicPr>
          <p:cNvPr id="340" name="Google Shape;3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251" y="1258525"/>
            <a:ext cx="4013151" cy="345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2151" y="1258525"/>
            <a:ext cx="4581799" cy="2778598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3"/>
          <p:cNvSpPr txBox="1"/>
          <p:nvPr/>
        </p:nvSpPr>
        <p:spPr>
          <a:xfrm>
            <a:off x="4572000" y="4312800"/>
            <a:ext cx="38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6"/>
              </a:rPr>
              <a:t>Vídeo</a:t>
            </a:r>
            <a:endParaRPr>
              <a:solidFill>
                <a:srgbClr val="27CB7B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313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24"/>
          <p:cNvGrpSpPr/>
          <p:nvPr/>
        </p:nvGrpSpPr>
        <p:grpSpPr>
          <a:xfrm>
            <a:off x="-1356423" y="-1926575"/>
            <a:ext cx="4792850" cy="5012550"/>
            <a:chOff x="-2222898" y="-733975"/>
            <a:chExt cx="4792850" cy="5012550"/>
          </a:xfrm>
        </p:grpSpPr>
        <p:grpSp>
          <p:nvGrpSpPr>
            <p:cNvPr id="348" name="Google Shape;348;p24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349" name="Google Shape;349;p24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4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1" name="Google Shape;351;p24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352" name="Google Shape;352;p24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4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4" name="Google Shape;354;p24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355" name="Google Shape;355;p24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4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7" name="Google Shape;357;p24"/>
          <p:cNvGrpSpPr/>
          <p:nvPr/>
        </p:nvGrpSpPr>
        <p:grpSpPr>
          <a:xfrm>
            <a:off x="-2706473" y="-243050"/>
            <a:ext cx="4792850" cy="5012550"/>
            <a:chOff x="-2222898" y="-733975"/>
            <a:chExt cx="4792850" cy="5012550"/>
          </a:xfrm>
        </p:grpSpPr>
        <p:grpSp>
          <p:nvGrpSpPr>
            <p:cNvPr id="358" name="Google Shape;358;p24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359" name="Google Shape;359;p24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4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1" name="Google Shape;361;p24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362" name="Google Shape;362;p24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4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4" name="Google Shape;364;p24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365" name="Google Shape;365;p24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4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7" name="Google Shape;367;p24"/>
          <p:cNvSpPr txBox="1"/>
          <p:nvPr/>
        </p:nvSpPr>
        <p:spPr>
          <a:xfrm>
            <a:off x="2888225" y="579875"/>
            <a:ext cx="558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27CB7B"/>
                </a:solidFill>
              </a:rPr>
              <a:t>Curiosidades: </a:t>
            </a:r>
            <a:r>
              <a:rPr lang="es" sz="2200" u="sng">
                <a:solidFill>
                  <a:schemeClr val="hlink"/>
                </a:solidFill>
                <a:hlinkClick r:id="rId3"/>
              </a:rPr>
              <a:t>Tráfico</a:t>
            </a:r>
            <a:r>
              <a:rPr lang="es" sz="2200" u="sng">
                <a:solidFill>
                  <a:schemeClr val="hlink"/>
                </a:solidFill>
                <a:hlinkClick r:id="rId4"/>
              </a:rPr>
              <a:t> </a:t>
            </a:r>
            <a:r>
              <a:rPr lang="es" sz="2200" u="sng">
                <a:solidFill>
                  <a:schemeClr val="hlink"/>
                </a:solidFill>
                <a:hlinkClick r:id="rId5"/>
              </a:rPr>
              <a:t>aéreo</a:t>
            </a:r>
            <a:endParaRPr sz="2200">
              <a:solidFill>
                <a:srgbClr val="27CB7B"/>
              </a:solidFill>
            </a:endParaRPr>
          </a:p>
        </p:txBody>
      </p:sp>
      <p:sp>
        <p:nvSpPr>
          <p:cNvPr id="368" name="Google Shape;368;p24"/>
          <p:cNvSpPr txBox="1"/>
          <p:nvPr/>
        </p:nvSpPr>
        <p:spPr>
          <a:xfrm>
            <a:off x="2544675" y="1245275"/>
            <a:ext cx="60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CB7B"/>
              </a:solidFill>
            </a:endParaRPr>
          </a:p>
        </p:txBody>
      </p:sp>
      <p:pic>
        <p:nvPicPr>
          <p:cNvPr id="369" name="Google Shape;36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950" y="1137725"/>
            <a:ext cx="7919275" cy="363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313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25"/>
          <p:cNvGrpSpPr/>
          <p:nvPr/>
        </p:nvGrpSpPr>
        <p:grpSpPr>
          <a:xfrm>
            <a:off x="-1356423" y="-1926575"/>
            <a:ext cx="4792850" cy="5012550"/>
            <a:chOff x="-2222898" y="-733975"/>
            <a:chExt cx="4792850" cy="5012550"/>
          </a:xfrm>
        </p:grpSpPr>
        <p:grpSp>
          <p:nvGrpSpPr>
            <p:cNvPr id="375" name="Google Shape;375;p25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376" name="Google Shape;376;p25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5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8" name="Google Shape;378;p25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379" name="Google Shape;379;p25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5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" name="Google Shape;381;p25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382" name="Google Shape;382;p25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5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4" name="Google Shape;384;p25"/>
          <p:cNvGrpSpPr/>
          <p:nvPr/>
        </p:nvGrpSpPr>
        <p:grpSpPr>
          <a:xfrm>
            <a:off x="-2706473" y="-243050"/>
            <a:ext cx="4792850" cy="5012550"/>
            <a:chOff x="-2222898" y="-733975"/>
            <a:chExt cx="4792850" cy="5012550"/>
          </a:xfrm>
        </p:grpSpPr>
        <p:grpSp>
          <p:nvGrpSpPr>
            <p:cNvPr id="385" name="Google Shape;385;p25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386" name="Google Shape;386;p25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5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8" name="Google Shape;388;p25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389" name="Google Shape;389;p25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1" name="Google Shape;391;p25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392" name="Google Shape;392;p25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5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4" name="Google Shape;394;p25"/>
          <p:cNvSpPr txBox="1"/>
          <p:nvPr/>
        </p:nvSpPr>
        <p:spPr>
          <a:xfrm>
            <a:off x="2888225" y="614525"/>
            <a:ext cx="558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u="sng">
                <a:solidFill>
                  <a:schemeClr val="hlink"/>
                </a:solidFill>
                <a:hlinkClick r:id="rId3"/>
              </a:rPr>
              <a:t>Curiosidades</a:t>
            </a:r>
            <a:r>
              <a:rPr lang="es" sz="2200">
                <a:solidFill>
                  <a:srgbClr val="27CB7B"/>
                </a:solidFill>
              </a:rPr>
              <a:t>: Filtrado de flightradar</a:t>
            </a:r>
            <a:endParaRPr sz="2200">
              <a:solidFill>
                <a:srgbClr val="27CB7B"/>
              </a:solidFill>
            </a:endParaRPr>
          </a:p>
        </p:txBody>
      </p:sp>
      <p:sp>
        <p:nvSpPr>
          <p:cNvPr id="395" name="Google Shape;395;p25"/>
          <p:cNvSpPr txBox="1"/>
          <p:nvPr/>
        </p:nvSpPr>
        <p:spPr>
          <a:xfrm>
            <a:off x="2544675" y="1245275"/>
            <a:ext cx="60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CB7B"/>
              </a:solidFill>
            </a:endParaRPr>
          </a:p>
        </p:txBody>
      </p:sp>
      <p:pic>
        <p:nvPicPr>
          <p:cNvPr id="396" name="Google Shape;3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75" y="1137725"/>
            <a:ext cx="8066251" cy="36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313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26"/>
          <p:cNvGrpSpPr/>
          <p:nvPr/>
        </p:nvGrpSpPr>
        <p:grpSpPr>
          <a:xfrm>
            <a:off x="-1356423" y="-1926575"/>
            <a:ext cx="4792850" cy="5012550"/>
            <a:chOff x="-2222898" y="-733975"/>
            <a:chExt cx="4792850" cy="5012550"/>
          </a:xfrm>
        </p:grpSpPr>
        <p:grpSp>
          <p:nvGrpSpPr>
            <p:cNvPr id="402" name="Google Shape;402;p26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403" name="Google Shape;403;p26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6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5" name="Google Shape;405;p26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406" name="Google Shape;406;p26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6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8" name="Google Shape;408;p26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409" name="Google Shape;409;p26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6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1" name="Google Shape;411;p26"/>
          <p:cNvGrpSpPr/>
          <p:nvPr/>
        </p:nvGrpSpPr>
        <p:grpSpPr>
          <a:xfrm>
            <a:off x="-2706473" y="-243050"/>
            <a:ext cx="4792850" cy="5012550"/>
            <a:chOff x="-2222898" y="-733975"/>
            <a:chExt cx="4792850" cy="5012550"/>
          </a:xfrm>
        </p:grpSpPr>
        <p:grpSp>
          <p:nvGrpSpPr>
            <p:cNvPr id="412" name="Google Shape;412;p26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413" name="Google Shape;413;p26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6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5" name="Google Shape;415;p26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416" name="Google Shape;416;p26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26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8" name="Google Shape;418;p26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419" name="Google Shape;419;p26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6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1" name="Google Shape;421;p26"/>
          <p:cNvSpPr txBox="1"/>
          <p:nvPr/>
        </p:nvSpPr>
        <p:spPr>
          <a:xfrm>
            <a:off x="2888225" y="614525"/>
            <a:ext cx="558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27CB7B"/>
                </a:solidFill>
              </a:rPr>
              <a:t>Curiosidades: </a:t>
            </a:r>
            <a:r>
              <a:rPr lang="es" sz="2200" u="sng">
                <a:solidFill>
                  <a:schemeClr val="hlink"/>
                </a:solidFill>
                <a:hlinkClick r:id="rId3"/>
              </a:rPr>
              <a:t>OSINT</a:t>
            </a:r>
            <a:endParaRPr sz="2200">
              <a:solidFill>
                <a:srgbClr val="27CB7B"/>
              </a:solidFill>
            </a:endParaRPr>
          </a:p>
        </p:txBody>
      </p:sp>
      <p:pic>
        <p:nvPicPr>
          <p:cNvPr id="422" name="Google Shape;4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625" y="1074300"/>
            <a:ext cx="7634050" cy="376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3131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27"/>
          <p:cNvGrpSpPr/>
          <p:nvPr/>
        </p:nvGrpSpPr>
        <p:grpSpPr>
          <a:xfrm>
            <a:off x="-1356423" y="-1926575"/>
            <a:ext cx="4792850" cy="5012550"/>
            <a:chOff x="-2222898" y="-733975"/>
            <a:chExt cx="4792850" cy="5012550"/>
          </a:xfrm>
        </p:grpSpPr>
        <p:grpSp>
          <p:nvGrpSpPr>
            <p:cNvPr id="428" name="Google Shape;428;p27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429" name="Google Shape;429;p27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7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1" name="Google Shape;431;p27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432" name="Google Shape;432;p27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7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4" name="Google Shape;434;p27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435" name="Google Shape;435;p27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7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7" name="Google Shape;437;p27"/>
          <p:cNvGrpSpPr/>
          <p:nvPr/>
        </p:nvGrpSpPr>
        <p:grpSpPr>
          <a:xfrm>
            <a:off x="-2706473" y="-243050"/>
            <a:ext cx="4792850" cy="5012550"/>
            <a:chOff x="-2222898" y="-733975"/>
            <a:chExt cx="4792850" cy="5012550"/>
          </a:xfrm>
        </p:grpSpPr>
        <p:grpSp>
          <p:nvGrpSpPr>
            <p:cNvPr id="438" name="Google Shape;438;p27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439" name="Google Shape;439;p27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7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1" name="Google Shape;441;p27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442" name="Google Shape;442;p27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7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4" name="Google Shape;444;p27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445" name="Google Shape;445;p27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7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7" name="Google Shape;447;p27"/>
          <p:cNvSpPr txBox="1"/>
          <p:nvPr/>
        </p:nvSpPr>
        <p:spPr>
          <a:xfrm>
            <a:off x="2888225" y="614525"/>
            <a:ext cx="558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27CB7B"/>
                </a:solidFill>
              </a:rPr>
              <a:t>Zerotier: Red virtual</a:t>
            </a:r>
            <a:endParaRPr sz="2200">
              <a:solidFill>
                <a:srgbClr val="27CB7B"/>
              </a:solidFill>
            </a:endParaRPr>
          </a:p>
        </p:txBody>
      </p:sp>
      <p:sp>
        <p:nvSpPr>
          <p:cNvPr id="448" name="Google Shape;448;p27"/>
          <p:cNvSpPr txBox="1"/>
          <p:nvPr/>
        </p:nvSpPr>
        <p:spPr>
          <a:xfrm>
            <a:off x="2427500" y="1327100"/>
            <a:ext cx="5835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7CB7B"/>
                </a:solidFill>
              </a:rPr>
              <a:t>Zerotier nos proporciona una red virtual con la que acceder a nuestro feeder en cualquier parte , solo tendremos que conectarnos a la red virtual , y </a:t>
            </a:r>
            <a:r>
              <a:rPr lang="es">
                <a:solidFill>
                  <a:srgbClr val="27CB7B"/>
                </a:solidFill>
              </a:rPr>
              <a:t>así</a:t>
            </a:r>
            <a:r>
              <a:rPr lang="es">
                <a:solidFill>
                  <a:srgbClr val="27CB7B"/>
                </a:solidFill>
              </a:rPr>
              <a:t> podremos comprobar o actualizar los </a:t>
            </a:r>
            <a:r>
              <a:rPr lang="es">
                <a:solidFill>
                  <a:srgbClr val="27CB7B"/>
                </a:solidFill>
              </a:rPr>
              <a:t>parámetros</a:t>
            </a:r>
            <a:r>
              <a:rPr lang="es">
                <a:solidFill>
                  <a:srgbClr val="27CB7B"/>
                </a:solidFill>
              </a:rPr>
              <a:t> que necesitemos.</a:t>
            </a:r>
            <a:endParaRPr>
              <a:solidFill>
                <a:srgbClr val="27CB7B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313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28"/>
          <p:cNvGrpSpPr/>
          <p:nvPr/>
        </p:nvGrpSpPr>
        <p:grpSpPr>
          <a:xfrm>
            <a:off x="-1356423" y="-1926575"/>
            <a:ext cx="4792850" cy="5012550"/>
            <a:chOff x="-2222898" y="-733975"/>
            <a:chExt cx="4792850" cy="5012550"/>
          </a:xfrm>
        </p:grpSpPr>
        <p:grpSp>
          <p:nvGrpSpPr>
            <p:cNvPr id="454" name="Google Shape;454;p28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455" name="Google Shape;455;p28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8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7" name="Google Shape;457;p28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458" name="Google Shape;458;p28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8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0" name="Google Shape;460;p28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461" name="Google Shape;461;p28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8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3" name="Google Shape;463;p28"/>
          <p:cNvGrpSpPr/>
          <p:nvPr/>
        </p:nvGrpSpPr>
        <p:grpSpPr>
          <a:xfrm>
            <a:off x="-2706473" y="-243050"/>
            <a:ext cx="4792850" cy="5012550"/>
            <a:chOff x="-2222898" y="-733975"/>
            <a:chExt cx="4792850" cy="5012550"/>
          </a:xfrm>
        </p:grpSpPr>
        <p:grpSp>
          <p:nvGrpSpPr>
            <p:cNvPr id="464" name="Google Shape;464;p28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465" name="Google Shape;465;p28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8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7" name="Google Shape;467;p28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468" name="Google Shape;468;p28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8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0" name="Google Shape;470;p28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471" name="Google Shape;471;p28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8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3" name="Google Shape;473;p28"/>
          <p:cNvSpPr txBox="1"/>
          <p:nvPr/>
        </p:nvSpPr>
        <p:spPr>
          <a:xfrm>
            <a:off x="3066775" y="1334950"/>
            <a:ext cx="2814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solidFill>
                  <a:srgbClr val="27CB7B"/>
                </a:solidFill>
              </a:rPr>
              <a:t>    Preguntas</a:t>
            </a:r>
            <a:endParaRPr sz="4200">
              <a:solidFill>
                <a:srgbClr val="27CB7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313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4"/>
          <p:cNvGrpSpPr/>
          <p:nvPr/>
        </p:nvGrpSpPr>
        <p:grpSpPr>
          <a:xfrm>
            <a:off x="-1356423" y="-1926575"/>
            <a:ext cx="4792850" cy="5012550"/>
            <a:chOff x="-2222898" y="-733975"/>
            <a:chExt cx="4792850" cy="5012550"/>
          </a:xfrm>
        </p:grpSpPr>
        <p:grpSp>
          <p:nvGrpSpPr>
            <p:cNvPr id="81" name="Google Shape;81;p14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82" name="Google Shape;82;p14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4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" name="Google Shape;84;p14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85" name="Google Shape;85;p14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4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" name="Google Shape;87;p14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88" name="Google Shape;88;p14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4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0" name="Google Shape;90;p14"/>
          <p:cNvGrpSpPr/>
          <p:nvPr/>
        </p:nvGrpSpPr>
        <p:grpSpPr>
          <a:xfrm>
            <a:off x="-2706473" y="-243050"/>
            <a:ext cx="4792850" cy="5012550"/>
            <a:chOff x="-2222898" y="-733975"/>
            <a:chExt cx="4792850" cy="5012550"/>
          </a:xfrm>
        </p:grpSpPr>
        <p:grpSp>
          <p:nvGrpSpPr>
            <p:cNvPr id="91" name="Google Shape;91;p14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92" name="Google Shape;92;p14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4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" name="Google Shape;94;p14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95" name="Google Shape;95;p14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4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" name="Google Shape;97;p14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98" name="Google Shape;98;p14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4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0" name="Google Shape;100;p14"/>
          <p:cNvSpPr txBox="1"/>
          <p:nvPr/>
        </p:nvSpPr>
        <p:spPr>
          <a:xfrm>
            <a:off x="2879000" y="669825"/>
            <a:ext cx="573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27CB7B"/>
                </a:solidFill>
              </a:rPr>
              <a:t>¿Qué</a:t>
            </a:r>
            <a:r>
              <a:rPr lang="es" sz="2200">
                <a:solidFill>
                  <a:srgbClr val="27CB7B"/>
                </a:solidFill>
              </a:rPr>
              <a:t> es ADS-B?</a:t>
            </a:r>
            <a:endParaRPr sz="2200">
              <a:solidFill>
                <a:srgbClr val="27CB7B"/>
              </a:solidFill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2768400" y="1370375"/>
            <a:ext cx="5530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7CB7B"/>
                </a:solidFill>
              </a:rPr>
              <a:t>Este nuevo sistema permite a la aeronave que sus sistemas de navegación obtengan la posición mediante señal GPS, y conjuntamente a otros datos del vuelo, se envíen mediante radiodifusión. Estas señales son recibidas por estaciones receptoras en tierra o en vuelo que se traducen en una representación.</a:t>
            </a:r>
            <a:endParaRPr>
              <a:solidFill>
                <a:srgbClr val="27CB7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313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5"/>
          <p:cNvGrpSpPr/>
          <p:nvPr/>
        </p:nvGrpSpPr>
        <p:grpSpPr>
          <a:xfrm>
            <a:off x="-1356423" y="-1926575"/>
            <a:ext cx="4792850" cy="5012550"/>
            <a:chOff x="-2222898" y="-733975"/>
            <a:chExt cx="4792850" cy="5012550"/>
          </a:xfrm>
        </p:grpSpPr>
        <p:grpSp>
          <p:nvGrpSpPr>
            <p:cNvPr id="107" name="Google Shape;107;p15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108" name="Google Shape;108;p15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" name="Google Shape;110;p15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111" name="Google Shape;111;p15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" name="Google Shape;113;p15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114" name="Google Shape;114;p15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6" name="Google Shape;116;p15"/>
          <p:cNvGrpSpPr/>
          <p:nvPr/>
        </p:nvGrpSpPr>
        <p:grpSpPr>
          <a:xfrm>
            <a:off x="-2706473" y="-243050"/>
            <a:ext cx="4792850" cy="5012550"/>
            <a:chOff x="-2222898" y="-733975"/>
            <a:chExt cx="4792850" cy="5012550"/>
          </a:xfrm>
        </p:grpSpPr>
        <p:grpSp>
          <p:nvGrpSpPr>
            <p:cNvPr id="117" name="Google Shape;117;p15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118" name="Google Shape;118;p15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" name="Google Shape;120;p15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121" name="Google Shape;121;p15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" name="Google Shape;123;p15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124" name="Google Shape;124;p15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6" name="Google Shape;126;p15"/>
          <p:cNvSpPr txBox="1"/>
          <p:nvPr/>
        </p:nvSpPr>
        <p:spPr>
          <a:xfrm>
            <a:off x="2952750" y="596075"/>
            <a:ext cx="5438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27CB7B"/>
                </a:solidFill>
              </a:rPr>
              <a:t>¿Cómo</a:t>
            </a:r>
            <a:r>
              <a:rPr lang="es" sz="2200">
                <a:solidFill>
                  <a:srgbClr val="27CB7B"/>
                </a:solidFill>
              </a:rPr>
              <a:t> funciona ADS-B?</a:t>
            </a:r>
            <a:endParaRPr sz="2200">
              <a:solidFill>
                <a:srgbClr val="27CB7B"/>
              </a:solidFill>
            </a:endParaRPr>
          </a:p>
        </p:txBody>
      </p:sp>
      <p:pic>
        <p:nvPicPr>
          <p:cNvPr id="127" name="Google Shape;12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800" y="1339325"/>
            <a:ext cx="3341350" cy="343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39325"/>
            <a:ext cx="3711750" cy="34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313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6"/>
          <p:cNvGrpSpPr/>
          <p:nvPr/>
        </p:nvGrpSpPr>
        <p:grpSpPr>
          <a:xfrm>
            <a:off x="-1356423" y="-1926575"/>
            <a:ext cx="4792850" cy="5012550"/>
            <a:chOff x="-2222898" y="-733975"/>
            <a:chExt cx="4792850" cy="5012550"/>
          </a:xfrm>
        </p:grpSpPr>
        <p:grpSp>
          <p:nvGrpSpPr>
            <p:cNvPr id="134" name="Google Shape;134;p16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135" name="Google Shape;135;p16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6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" name="Google Shape;137;p16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138" name="Google Shape;138;p16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6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" name="Google Shape;140;p16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141" name="Google Shape;141;p16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6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3" name="Google Shape;143;p16"/>
          <p:cNvGrpSpPr/>
          <p:nvPr/>
        </p:nvGrpSpPr>
        <p:grpSpPr>
          <a:xfrm>
            <a:off x="-2706473" y="-243050"/>
            <a:ext cx="4792850" cy="5012550"/>
            <a:chOff x="-2222898" y="-733975"/>
            <a:chExt cx="4792850" cy="5012550"/>
          </a:xfrm>
        </p:grpSpPr>
        <p:grpSp>
          <p:nvGrpSpPr>
            <p:cNvPr id="144" name="Google Shape;144;p16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145" name="Google Shape;145;p16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" name="Google Shape;147;p16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148" name="Google Shape;148;p16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6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" name="Google Shape;150;p16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151" name="Google Shape;151;p16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6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3" name="Google Shape;153;p16"/>
          <p:cNvSpPr txBox="1"/>
          <p:nvPr/>
        </p:nvSpPr>
        <p:spPr>
          <a:xfrm>
            <a:off x="2888225" y="614525"/>
            <a:ext cx="558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27CB7B"/>
                </a:solidFill>
              </a:rPr>
              <a:t>¿</a:t>
            </a:r>
            <a:r>
              <a:rPr lang="es" sz="2200">
                <a:solidFill>
                  <a:srgbClr val="27CB7B"/>
                </a:solidFill>
              </a:rPr>
              <a:t>Cómo</a:t>
            </a:r>
            <a:r>
              <a:rPr lang="es" sz="2200">
                <a:solidFill>
                  <a:srgbClr val="27CB7B"/>
                </a:solidFill>
              </a:rPr>
              <a:t> </a:t>
            </a:r>
            <a:r>
              <a:rPr lang="es" sz="2200" u="sng">
                <a:solidFill>
                  <a:schemeClr val="hlink"/>
                </a:solidFill>
                <a:hlinkClick r:id="rId3"/>
              </a:rPr>
              <a:t>montar</a:t>
            </a:r>
            <a:r>
              <a:rPr lang="es" sz="2200">
                <a:solidFill>
                  <a:srgbClr val="27CB7B"/>
                </a:solidFill>
              </a:rPr>
              <a:t> un feeder?</a:t>
            </a:r>
            <a:endParaRPr sz="2200">
              <a:solidFill>
                <a:srgbClr val="27CB7B"/>
              </a:solidFill>
            </a:endParaRPr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26" y="2472700"/>
            <a:ext cx="1722600" cy="22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26" y="1213925"/>
            <a:ext cx="3260786" cy="118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5179" y="2472702"/>
            <a:ext cx="3260776" cy="2445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6400" y="2579838"/>
            <a:ext cx="2998526" cy="208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313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7"/>
          <p:cNvGrpSpPr/>
          <p:nvPr/>
        </p:nvGrpSpPr>
        <p:grpSpPr>
          <a:xfrm>
            <a:off x="-1356423" y="-1926575"/>
            <a:ext cx="4792850" cy="5012550"/>
            <a:chOff x="-2222898" y="-733975"/>
            <a:chExt cx="4792850" cy="5012550"/>
          </a:xfrm>
        </p:grpSpPr>
        <p:grpSp>
          <p:nvGrpSpPr>
            <p:cNvPr id="163" name="Google Shape;163;p17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164" name="Google Shape;164;p17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7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" name="Google Shape;166;p17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167" name="Google Shape;167;p17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7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170" name="Google Shape;170;p17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2" name="Google Shape;172;p17"/>
          <p:cNvGrpSpPr/>
          <p:nvPr/>
        </p:nvGrpSpPr>
        <p:grpSpPr>
          <a:xfrm>
            <a:off x="-2706473" y="-243050"/>
            <a:ext cx="4792850" cy="5012550"/>
            <a:chOff x="-2222898" y="-733975"/>
            <a:chExt cx="4792850" cy="5012550"/>
          </a:xfrm>
        </p:grpSpPr>
        <p:grpSp>
          <p:nvGrpSpPr>
            <p:cNvPr id="173" name="Google Shape;173;p17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174" name="Google Shape;174;p17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" name="Google Shape;176;p17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177" name="Google Shape;177;p17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" name="Google Shape;179;p17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180" name="Google Shape;180;p17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2" name="Google Shape;182;p17"/>
          <p:cNvSpPr txBox="1"/>
          <p:nvPr/>
        </p:nvSpPr>
        <p:spPr>
          <a:xfrm>
            <a:off x="2888225" y="614525"/>
            <a:ext cx="558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27CB7B"/>
                </a:solidFill>
              </a:rPr>
              <a:t>Feeder</a:t>
            </a:r>
            <a:endParaRPr sz="2200">
              <a:solidFill>
                <a:srgbClr val="27CB7B"/>
              </a:solidFill>
            </a:endParaRPr>
          </a:p>
        </p:txBody>
      </p:sp>
      <p:pic>
        <p:nvPicPr>
          <p:cNvPr id="183" name="Google Shape;1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102" y="1163250"/>
            <a:ext cx="5402772" cy="3606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313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8"/>
          <p:cNvGrpSpPr/>
          <p:nvPr/>
        </p:nvGrpSpPr>
        <p:grpSpPr>
          <a:xfrm>
            <a:off x="-1356423" y="-1926575"/>
            <a:ext cx="4792850" cy="5012550"/>
            <a:chOff x="-2222898" y="-733975"/>
            <a:chExt cx="4792850" cy="5012550"/>
          </a:xfrm>
        </p:grpSpPr>
        <p:grpSp>
          <p:nvGrpSpPr>
            <p:cNvPr id="189" name="Google Shape;189;p18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190" name="Google Shape;190;p18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8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18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193" name="Google Shape;193;p18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8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" name="Google Shape;195;p18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196" name="Google Shape;196;p18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8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8" name="Google Shape;198;p18"/>
          <p:cNvGrpSpPr/>
          <p:nvPr/>
        </p:nvGrpSpPr>
        <p:grpSpPr>
          <a:xfrm>
            <a:off x="-2706473" y="-243050"/>
            <a:ext cx="4792850" cy="5012550"/>
            <a:chOff x="-2222898" y="-733975"/>
            <a:chExt cx="4792850" cy="5012550"/>
          </a:xfrm>
        </p:grpSpPr>
        <p:grpSp>
          <p:nvGrpSpPr>
            <p:cNvPr id="199" name="Google Shape;199;p18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200" name="Google Shape;200;p18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8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" name="Google Shape;202;p18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203" name="Google Shape;203;p18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8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" name="Google Shape;205;p18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206" name="Google Shape;206;p18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8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8" name="Google Shape;208;p18"/>
          <p:cNvSpPr txBox="1"/>
          <p:nvPr/>
        </p:nvSpPr>
        <p:spPr>
          <a:xfrm>
            <a:off x="2888225" y="614525"/>
            <a:ext cx="558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27CB7B"/>
                </a:solidFill>
              </a:rPr>
              <a:t>Ventajas de tener un feeder</a:t>
            </a:r>
            <a:endParaRPr sz="2200">
              <a:solidFill>
                <a:srgbClr val="27CB7B"/>
              </a:solidFill>
            </a:endParaRPr>
          </a:p>
        </p:txBody>
      </p:sp>
      <p:sp>
        <p:nvSpPr>
          <p:cNvPr id="209" name="Google Shape;209;p18"/>
          <p:cNvSpPr txBox="1"/>
          <p:nvPr/>
        </p:nvSpPr>
        <p:spPr>
          <a:xfrm>
            <a:off x="2382250" y="1312950"/>
            <a:ext cx="5779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7CB7B"/>
                </a:solidFill>
              </a:rPr>
              <a:t>Datos reales de la </a:t>
            </a:r>
            <a:r>
              <a:rPr lang="es">
                <a:solidFill>
                  <a:srgbClr val="27CB7B"/>
                </a:solidFill>
              </a:rPr>
              <a:t>región</a:t>
            </a:r>
            <a:r>
              <a:rPr lang="es">
                <a:solidFill>
                  <a:srgbClr val="27CB7B"/>
                </a:solidFill>
              </a:rPr>
              <a:t> del feeder en tiempo real , sin filtros externos.</a:t>
            </a:r>
            <a:endParaRPr>
              <a:solidFill>
                <a:srgbClr val="27CB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CB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7CB7B"/>
                </a:solidFill>
              </a:rPr>
              <a:t>Suscripciones y ventajas premium al compartir los datos de nuestro feeder a sitios web especializados.</a:t>
            </a:r>
            <a:endParaRPr>
              <a:solidFill>
                <a:srgbClr val="27CB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CB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7CB7B"/>
                </a:solidFill>
              </a:rPr>
              <a:t>Opciones de </a:t>
            </a:r>
            <a:r>
              <a:rPr lang="es" u="sng">
                <a:solidFill>
                  <a:schemeClr val="hlink"/>
                </a:solidFill>
                <a:hlinkClick r:id="rId3"/>
              </a:rPr>
              <a:t>tratamiento</a:t>
            </a:r>
            <a:r>
              <a:rPr lang="es">
                <a:solidFill>
                  <a:srgbClr val="27CB7B"/>
                </a:solidFill>
              </a:rPr>
              <a:t> de los datos recibidos mediante la </a:t>
            </a:r>
            <a:r>
              <a:rPr lang="es">
                <a:solidFill>
                  <a:srgbClr val="27CB7B"/>
                </a:solidFill>
              </a:rPr>
              <a:t>creación</a:t>
            </a:r>
            <a:r>
              <a:rPr lang="es">
                <a:solidFill>
                  <a:srgbClr val="27CB7B"/>
                </a:solidFill>
              </a:rPr>
              <a:t> de programas capaces de acceder a los datos que se reciben.</a:t>
            </a:r>
            <a:endParaRPr>
              <a:solidFill>
                <a:srgbClr val="27CB7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313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19"/>
          <p:cNvGrpSpPr/>
          <p:nvPr/>
        </p:nvGrpSpPr>
        <p:grpSpPr>
          <a:xfrm>
            <a:off x="-1356423" y="-1926575"/>
            <a:ext cx="4792850" cy="5012550"/>
            <a:chOff x="-2222898" y="-733975"/>
            <a:chExt cx="4792850" cy="5012550"/>
          </a:xfrm>
        </p:grpSpPr>
        <p:grpSp>
          <p:nvGrpSpPr>
            <p:cNvPr id="215" name="Google Shape;215;p19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216" name="Google Shape;216;p19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" name="Google Shape;218;p19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219" name="Google Shape;219;p19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9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" name="Google Shape;221;p19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222" name="Google Shape;222;p19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9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4" name="Google Shape;224;p19"/>
          <p:cNvGrpSpPr/>
          <p:nvPr/>
        </p:nvGrpSpPr>
        <p:grpSpPr>
          <a:xfrm>
            <a:off x="-2706473" y="-243050"/>
            <a:ext cx="4792850" cy="5012550"/>
            <a:chOff x="-2222898" y="-733975"/>
            <a:chExt cx="4792850" cy="5012550"/>
          </a:xfrm>
        </p:grpSpPr>
        <p:grpSp>
          <p:nvGrpSpPr>
            <p:cNvPr id="225" name="Google Shape;225;p19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226" name="Google Shape;226;p19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9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9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229" name="Google Shape;229;p19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9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" name="Google Shape;231;p19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232" name="Google Shape;232;p19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9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4" name="Google Shape;234;p19"/>
          <p:cNvSpPr txBox="1"/>
          <p:nvPr/>
        </p:nvSpPr>
        <p:spPr>
          <a:xfrm>
            <a:off x="2747700" y="527875"/>
            <a:ext cx="552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27CB7B"/>
                </a:solidFill>
              </a:rPr>
              <a:t>Utilidades</a:t>
            </a:r>
            <a:endParaRPr sz="2200">
              <a:solidFill>
                <a:srgbClr val="27CB7B"/>
              </a:solidFill>
            </a:endParaRPr>
          </a:p>
        </p:txBody>
      </p:sp>
      <p:sp>
        <p:nvSpPr>
          <p:cNvPr id="235" name="Google Shape;235;p19"/>
          <p:cNvSpPr txBox="1"/>
          <p:nvPr/>
        </p:nvSpPr>
        <p:spPr>
          <a:xfrm>
            <a:off x="2449925" y="1285875"/>
            <a:ext cx="6199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CB7B"/>
              </a:buClr>
              <a:buSzPts val="1400"/>
              <a:buChar char="●"/>
            </a:pPr>
            <a:r>
              <a:rPr lang="es" u="sng">
                <a:solidFill>
                  <a:schemeClr val="hlink"/>
                </a:solidFill>
                <a:hlinkClick r:id="rId3"/>
              </a:rPr>
              <a:t>Seguimiento del </a:t>
            </a:r>
            <a:r>
              <a:rPr lang="es" u="sng">
                <a:solidFill>
                  <a:schemeClr val="hlink"/>
                </a:solidFill>
                <a:hlinkClick r:id="rId4"/>
              </a:rPr>
              <a:t>tráfico</a:t>
            </a:r>
            <a:r>
              <a:rPr lang="es" u="sng">
                <a:solidFill>
                  <a:schemeClr val="hlink"/>
                </a:solidFill>
                <a:hlinkClick r:id="rId5"/>
              </a:rPr>
              <a:t> </a:t>
            </a:r>
            <a:r>
              <a:rPr lang="es" u="sng">
                <a:solidFill>
                  <a:schemeClr val="hlink"/>
                </a:solidFill>
                <a:hlinkClick r:id="rId6"/>
              </a:rPr>
              <a:t>aéreo.</a:t>
            </a:r>
            <a:endParaRPr>
              <a:solidFill>
                <a:srgbClr val="27CB7B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CB7B"/>
              </a:buClr>
              <a:buSzPts val="1400"/>
              <a:buChar char="●"/>
            </a:pPr>
            <a:r>
              <a:rPr lang="es">
                <a:solidFill>
                  <a:srgbClr val="27CB7B"/>
                </a:solidFill>
              </a:rPr>
              <a:t>Obtención</a:t>
            </a:r>
            <a:r>
              <a:rPr lang="es">
                <a:solidFill>
                  <a:srgbClr val="27CB7B"/>
                </a:solidFill>
              </a:rPr>
              <a:t> de datos de aeronaves y sus usos.</a:t>
            </a:r>
            <a:endParaRPr>
              <a:solidFill>
                <a:srgbClr val="27CB7B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CB7B"/>
              </a:buClr>
              <a:buSzPts val="1400"/>
              <a:buChar char="●"/>
            </a:pPr>
            <a:r>
              <a:rPr lang="es">
                <a:solidFill>
                  <a:srgbClr val="27CB7B"/>
                </a:solidFill>
              </a:rPr>
              <a:t>Investigación de</a:t>
            </a:r>
            <a:r>
              <a:rPr lang="es">
                <a:solidFill>
                  <a:srgbClr val="27CB7B"/>
                </a:solidFill>
              </a:rPr>
              <a:t> accidentes </a:t>
            </a:r>
            <a:r>
              <a:rPr lang="es">
                <a:solidFill>
                  <a:srgbClr val="27CB7B"/>
                </a:solidFill>
              </a:rPr>
              <a:t>aéreos.</a:t>
            </a:r>
            <a:endParaRPr>
              <a:solidFill>
                <a:srgbClr val="27CB7B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CB7B"/>
              </a:buClr>
              <a:buSzPts val="1400"/>
              <a:buChar char="●"/>
            </a:pPr>
            <a:r>
              <a:rPr lang="es">
                <a:solidFill>
                  <a:srgbClr val="27CB7B"/>
                </a:solidFill>
              </a:rPr>
              <a:t>Fácil implementación que aumenta la seguridad , y que en los lugares de instalación reduce el espacio y la marca del ser humano en su instalación.</a:t>
            </a:r>
            <a:endParaRPr>
              <a:solidFill>
                <a:srgbClr val="27CB7B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CB7B"/>
              </a:buClr>
              <a:buSzPts val="1400"/>
              <a:buChar char="●"/>
            </a:pPr>
            <a:r>
              <a:rPr lang="es">
                <a:solidFill>
                  <a:srgbClr val="27CB7B"/>
                </a:solidFill>
              </a:rPr>
              <a:t>Debido a la sencillez de los equipos , es fácil crear una red que cubra gran cantidad de terreno.</a:t>
            </a:r>
            <a:endParaRPr>
              <a:solidFill>
                <a:srgbClr val="27CB7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313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0"/>
          <p:cNvGrpSpPr/>
          <p:nvPr/>
        </p:nvGrpSpPr>
        <p:grpSpPr>
          <a:xfrm>
            <a:off x="-1356423" y="-1926575"/>
            <a:ext cx="4792850" cy="5012550"/>
            <a:chOff x="-2222898" y="-733975"/>
            <a:chExt cx="4792850" cy="5012550"/>
          </a:xfrm>
        </p:grpSpPr>
        <p:grpSp>
          <p:nvGrpSpPr>
            <p:cNvPr id="241" name="Google Shape;241;p20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242" name="Google Shape;242;p20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" name="Google Shape;244;p20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245" name="Google Shape;245;p20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0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" name="Google Shape;247;p20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248" name="Google Shape;248;p20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20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0" name="Google Shape;250;p20"/>
          <p:cNvGrpSpPr/>
          <p:nvPr/>
        </p:nvGrpSpPr>
        <p:grpSpPr>
          <a:xfrm>
            <a:off x="-2706473" y="-243050"/>
            <a:ext cx="4792850" cy="5012550"/>
            <a:chOff x="-2222898" y="-733975"/>
            <a:chExt cx="4792850" cy="5012550"/>
          </a:xfrm>
        </p:grpSpPr>
        <p:grpSp>
          <p:nvGrpSpPr>
            <p:cNvPr id="251" name="Google Shape;251;p20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252" name="Google Shape;252;p20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0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20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255" name="Google Shape;255;p20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0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" name="Google Shape;257;p20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258" name="Google Shape;258;p20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0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0" name="Google Shape;260;p20"/>
          <p:cNvSpPr txBox="1"/>
          <p:nvPr/>
        </p:nvSpPr>
        <p:spPr>
          <a:xfrm>
            <a:off x="2747700" y="527875"/>
            <a:ext cx="552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27CB7B"/>
                </a:solidFill>
              </a:rPr>
              <a:t>Utilidades: Datos</a:t>
            </a:r>
            <a:endParaRPr sz="2200">
              <a:solidFill>
                <a:srgbClr val="27CB7B"/>
              </a:solidFill>
            </a:endParaRPr>
          </a:p>
        </p:txBody>
      </p:sp>
      <p:pic>
        <p:nvPicPr>
          <p:cNvPr id="261" name="Google Shape;2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77" y="981875"/>
            <a:ext cx="3750852" cy="3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9754" y="981875"/>
            <a:ext cx="4689471" cy="3717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313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1"/>
          <p:cNvGrpSpPr/>
          <p:nvPr/>
        </p:nvGrpSpPr>
        <p:grpSpPr>
          <a:xfrm>
            <a:off x="-1356423" y="-1926575"/>
            <a:ext cx="4792850" cy="5012550"/>
            <a:chOff x="-2222898" y="-733975"/>
            <a:chExt cx="4792850" cy="5012550"/>
          </a:xfrm>
        </p:grpSpPr>
        <p:grpSp>
          <p:nvGrpSpPr>
            <p:cNvPr id="268" name="Google Shape;268;p21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269" name="Google Shape;269;p21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1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" name="Google Shape;271;p21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272" name="Google Shape;272;p21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1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" name="Google Shape;274;p21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275" name="Google Shape;275;p21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1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7" name="Google Shape;277;p21"/>
          <p:cNvGrpSpPr/>
          <p:nvPr/>
        </p:nvGrpSpPr>
        <p:grpSpPr>
          <a:xfrm>
            <a:off x="-2706473" y="-243050"/>
            <a:ext cx="4792850" cy="5012550"/>
            <a:chOff x="-2222898" y="-733975"/>
            <a:chExt cx="4792850" cy="5012550"/>
          </a:xfrm>
        </p:grpSpPr>
        <p:grpSp>
          <p:nvGrpSpPr>
            <p:cNvPr id="278" name="Google Shape;278;p21"/>
            <p:cNvGrpSpPr/>
            <p:nvPr/>
          </p:nvGrpSpPr>
          <p:grpSpPr>
            <a:xfrm>
              <a:off x="-1437748" y="-733975"/>
              <a:ext cx="4007700" cy="3803400"/>
              <a:chOff x="-1437748" y="-733975"/>
              <a:chExt cx="4007700" cy="3803400"/>
            </a:xfrm>
          </p:grpSpPr>
          <p:sp>
            <p:nvSpPr>
              <p:cNvPr id="279" name="Google Shape;279;p21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1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" name="Google Shape;281;p21"/>
            <p:cNvGrpSpPr/>
            <p:nvPr/>
          </p:nvGrpSpPr>
          <p:grpSpPr>
            <a:xfrm>
              <a:off x="-1826523" y="-103825"/>
              <a:ext cx="4007700" cy="3803400"/>
              <a:chOff x="-1437748" y="-733975"/>
              <a:chExt cx="4007700" cy="3803400"/>
            </a:xfrm>
          </p:grpSpPr>
          <p:sp>
            <p:nvSpPr>
              <p:cNvPr id="282" name="Google Shape;282;p21"/>
              <p:cNvSpPr/>
              <p:nvPr/>
            </p:nvSpPr>
            <p:spPr>
              <a:xfrm rot="2538894">
                <a:off x="-853066" y="292080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1"/>
              <p:cNvSpPr/>
              <p:nvPr/>
            </p:nvSpPr>
            <p:spPr>
              <a:xfrm rot="2538807">
                <a:off x="-1585903" y="555054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4" name="Google Shape;284;p21"/>
            <p:cNvGrpSpPr/>
            <p:nvPr/>
          </p:nvGrpSpPr>
          <p:grpSpPr>
            <a:xfrm>
              <a:off x="-2222898" y="475175"/>
              <a:ext cx="4007700" cy="3803400"/>
              <a:chOff x="-1400873" y="-780050"/>
              <a:chExt cx="4007700" cy="3803400"/>
            </a:xfrm>
          </p:grpSpPr>
          <p:sp>
            <p:nvSpPr>
              <p:cNvPr id="285" name="Google Shape;285;p21"/>
              <p:cNvSpPr/>
              <p:nvPr/>
            </p:nvSpPr>
            <p:spPr>
              <a:xfrm rot="2538894">
                <a:off x="-853066" y="220555"/>
                <a:ext cx="3310136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1"/>
              <p:cNvSpPr/>
              <p:nvPr/>
            </p:nvSpPr>
            <p:spPr>
              <a:xfrm rot="2538807">
                <a:off x="-1549028" y="508979"/>
                <a:ext cx="4304010" cy="1225341"/>
              </a:xfrm>
              <a:prstGeom prst="mathMinus">
                <a:avLst>
                  <a:gd fmla="val 23520" name="adj1"/>
                </a:avLst>
              </a:prstGeom>
              <a:solidFill>
                <a:srgbClr val="27CB7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7" name="Google Shape;287;p21"/>
          <p:cNvSpPr txBox="1"/>
          <p:nvPr/>
        </p:nvSpPr>
        <p:spPr>
          <a:xfrm>
            <a:off x="2747700" y="527875"/>
            <a:ext cx="552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27CB7B"/>
                </a:solidFill>
              </a:rPr>
              <a:t>Utilidades: </a:t>
            </a:r>
            <a:r>
              <a:rPr lang="es" sz="2200" u="sng">
                <a:solidFill>
                  <a:schemeClr val="hlink"/>
                </a:solidFill>
                <a:hlinkClick r:id="rId3"/>
              </a:rPr>
              <a:t>Datos sucesos</a:t>
            </a:r>
            <a:endParaRPr sz="2200">
              <a:solidFill>
                <a:srgbClr val="27CB7B"/>
              </a:solidFill>
            </a:endParaRPr>
          </a:p>
        </p:txBody>
      </p:sp>
      <p:pic>
        <p:nvPicPr>
          <p:cNvPr id="288" name="Google Shape;2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025" y="1051075"/>
            <a:ext cx="8390098" cy="383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